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F11540-5B49-4FA3-A248-BA69BB1E0BC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40FC54-C607-4F18-BA85-7F40477B8D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57148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b="1" dirty="0">
                <a:solidFill>
                  <a:schemeClr val="tx2"/>
                </a:solidFill>
              </a:rPr>
              <a:t>بسم الله الرحمن الرحيم</a:t>
            </a:r>
            <a:endParaRPr lang="en-US" sz="3600" dirty="0">
              <a:solidFill>
                <a:schemeClr val="tx2"/>
              </a:solidFill>
            </a:endParaRPr>
          </a:p>
          <a:p>
            <a:pPr algn="ctr"/>
            <a:r>
              <a:rPr lang="ar-IQ" sz="3600" b="1" dirty="0">
                <a:solidFill>
                  <a:schemeClr val="tx2"/>
                </a:solidFill>
              </a:rPr>
              <a:t>  </a:t>
            </a:r>
            <a:endParaRPr lang="en-US" sz="3600" dirty="0">
              <a:solidFill>
                <a:schemeClr val="tx2"/>
              </a:solidFill>
            </a:endParaRPr>
          </a:p>
          <a:p>
            <a:pPr algn="ctr" rtl="1"/>
            <a:r>
              <a:rPr lang="en-US" sz="3600" dirty="0">
                <a:solidFill>
                  <a:schemeClr val="tx2"/>
                </a:solidFill>
              </a:rPr>
              <a:t>))</a:t>
            </a:r>
            <a:r>
              <a:rPr lang="ar-SA" sz="3600" dirty="0">
                <a:solidFill>
                  <a:schemeClr val="tx2"/>
                </a:solidFill>
              </a:rPr>
              <a:t>وَآيَةٌ لَهُمُ الْأَرْضُ الْمَيْتَةُ أَحْيَيْنَاهَا وَأَخْرَجْنَا مِنْهَا حَبّاً فَمِنْهُ يَأْكُلُونَ وَجَعَلْنَا فِيهَا </a:t>
            </a:r>
            <a:r>
              <a:rPr lang="ar-SA" sz="3600" dirty="0" smtClean="0">
                <a:solidFill>
                  <a:schemeClr val="tx2"/>
                </a:solidFill>
              </a:rPr>
              <a:t>جَنَّاتٍ</a:t>
            </a:r>
            <a:r>
              <a:rPr lang="ar-IQ" sz="3600" dirty="0">
                <a:solidFill>
                  <a:schemeClr val="tx2"/>
                </a:solidFill>
              </a:rPr>
              <a:t> </a:t>
            </a:r>
            <a:r>
              <a:rPr lang="ar-SA" sz="3600" dirty="0" smtClean="0">
                <a:solidFill>
                  <a:schemeClr val="tx2"/>
                </a:solidFill>
              </a:rPr>
              <a:t>مِنْ </a:t>
            </a:r>
            <a:r>
              <a:rPr lang="ar-SA" sz="3600" dirty="0">
                <a:solidFill>
                  <a:schemeClr val="tx2"/>
                </a:solidFill>
              </a:rPr>
              <a:t>نَخِيلٍ وَأَعْنَابٍ وَفَجَّرْنَا فِيهَا مِنَ الْعُيُونِ</a:t>
            </a:r>
            <a:r>
              <a:rPr lang="en-US" sz="3600" dirty="0">
                <a:solidFill>
                  <a:schemeClr val="tx2"/>
                </a:solidFill>
              </a:rPr>
              <a:t>((</a:t>
            </a:r>
          </a:p>
          <a:p>
            <a:pPr algn="ctr" rtl="1"/>
            <a:r>
              <a:rPr lang="ar-SA" sz="3600" dirty="0">
                <a:solidFill>
                  <a:schemeClr val="tx2"/>
                </a:solidFill>
              </a:rPr>
              <a:t>                   </a:t>
            </a:r>
            <a:endParaRPr lang="en-US" sz="3600" dirty="0">
              <a:solidFill>
                <a:schemeClr val="tx2"/>
              </a:solidFill>
            </a:endParaRPr>
          </a:p>
          <a:p>
            <a:pPr algn="ctr" rtl="1"/>
            <a:r>
              <a:rPr lang="ar-SA" sz="3600" b="1" dirty="0">
                <a:solidFill>
                  <a:schemeClr val="tx2"/>
                </a:solidFill>
              </a:rPr>
              <a:t>                                      صدق ألله ألعظيم</a:t>
            </a:r>
            <a:endParaRPr lang="en-US" sz="3600" dirty="0">
              <a:solidFill>
                <a:schemeClr val="tx2"/>
              </a:solidFill>
            </a:endParaRPr>
          </a:p>
          <a:p>
            <a:pPr algn="ctr"/>
            <a:r>
              <a:rPr lang="ar-IQ" sz="3600" b="1" dirty="0">
                <a:solidFill>
                  <a:schemeClr val="tx2"/>
                </a:solidFill>
              </a:rPr>
              <a:t> </a:t>
            </a:r>
            <a:endParaRPr lang="en-US" sz="3600" dirty="0">
              <a:solidFill>
                <a:schemeClr val="tx2"/>
              </a:solidFill>
            </a:endParaRPr>
          </a:p>
          <a:p>
            <a:pPr algn="ctr"/>
            <a:r>
              <a:rPr lang="ar-IQ" sz="3600" b="1" dirty="0">
                <a:solidFill>
                  <a:schemeClr val="tx2"/>
                </a:solidFill>
              </a:rPr>
              <a:t> </a:t>
            </a:r>
            <a:endParaRPr lang="en-US" sz="3600" dirty="0">
              <a:solidFill>
                <a:schemeClr val="tx2"/>
              </a:solidFill>
            </a:endParaRPr>
          </a:p>
          <a:p>
            <a:pPr algn="ctr"/>
            <a:r>
              <a:rPr lang="ar-IQ" sz="3600" b="1" dirty="0">
                <a:solidFill>
                  <a:schemeClr val="tx2"/>
                </a:solidFill>
              </a:rPr>
              <a:t>                      </a:t>
            </a:r>
            <a:r>
              <a:rPr lang="ar-IQ" sz="3600" b="1" dirty="0" smtClean="0">
                <a:solidFill>
                  <a:schemeClr val="tx2"/>
                </a:solidFill>
              </a:rPr>
              <a:t> </a:t>
            </a:r>
            <a:r>
              <a:rPr lang="ar-IQ" sz="3600" b="1" dirty="0">
                <a:solidFill>
                  <a:schemeClr val="tx2"/>
                </a:solidFill>
              </a:rPr>
              <a:t>سورة يس : الآية 33 – 34  </a:t>
            </a:r>
            <a:endParaRPr lang="en-US" sz="3600" dirty="0">
              <a:solidFill>
                <a:schemeClr val="tx2"/>
              </a:solidFill>
            </a:endParaRPr>
          </a:p>
          <a:p>
            <a:pPr algn="ctr"/>
            <a:r>
              <a:rPr lang="ar-IQ" sz="3600" b="1" dirty="0">
                <a:solidFill>
                  <a:schemeClr val="tx2"/>
                </a:solidFill>
              </a:rPr>
              <a:t>          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6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1198" y="375047"/>
            <a:ext cx="4365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ج -الصفات </a:t>
            </a:r>
            <a:r>
              <a:rPr lang="ar-IQ" sz="2400" b="1" dirty="0"/>
              <a:t>النوعية  لنبات الذرة الصفراء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355976" y="101382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/>
              <a:t>النسبة المئوية للزيت في الحبوب  %</a:t>
            </a:r>
            <a:endParaRPr lang="en-US" sz="2400" dirty="0"/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 smtClean="0"/>
              <a:t>النسبة </a:t>
            </a:r>
            <a:r>
              <a:rPr lang="ar-IQ" sz="2400" dirty="0"/>
              <a:t>المئوية للبروتين في الحبوب  %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721694" y="2031231"/>
            <a:ext cx="2170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sz="2400" b="1" dirty="0" smtClean="0"/>
              <a:t>- التحليل </a:t>
            </a:r>
            <a:r>
              <a:rPr lang="ar-IQ" sz="2400" b="1" dirty="0"/>
              <a:t>الاحصائي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51520" y="2551837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dirty="0"/>
              <a:t>تم اجراء التحليل الاحصائي للبيانات بطريقة تحليل التباين  </a:t>
            </a:r>
            <a:r>
              <a:rPr lang="en-US" sz="2400" dirty="0"/>
              <a:t>ANOVA</a:t>
            </a:r>
            <a:r>
              <a:rPr lang="ar-IQ" sz="2400" dirty="0"/>
              <a:t> بوصفها تجربة عاملية ضمن تصميم القطاعات العشوائية الكاملة ( </a:t>
            </a:r>
            <a:r>
              <a:rPr lang="en-US" sz="2400" dirty="0"/>
              <a:t>R.C.B.D</a:t>
            </a:r>
            <a:r>
              <a:rPr lang="ar-IQ" sz="2400" dirty="0"/>
              <a:t> ) باستعمال اختبار اقل فرق معنوي  </a:t>
            </a:r>
            <a:r>
              <a:rPr lang="en-US" sz="2400" dirty="0"/>
              <a:t>L.S.D</a:t>
            </a:r>
            <a:r>
              <a:rPr lang="ar-IQ" sz="2400" dirty="0"/>
              <a:t> من اجل مقارنة متوسطات المعاملات المدروسة تحت مستوى احتمالية  0.05 </a:t>
            </a:r>
            <a:r>
              <a:rPr lang="ar-IQ" sz="2400" dirty="0" smtClean="0"/>
              <a:t>و </a:t>
            </a:r>
            <a:r>
              <a:rPr lang="ar-IQ" sz="2400" dirty="0"/>
              <a:t>باستخدام برنامج  </a:t>
            </a:r>
            <a:r>
              <a:rPr lang="en-US" sz="2400" dirty="0" smtClean="0"/>
              <a:t>SAS</a:t>
            </a:r>
            <a:r>
              <a:rPr lang="ar-IQ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260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8224" y="260648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sz="2400" b="1" dirty="0">
                <a:solidFill>
                  <a:prstClr val="black"/>
                </a:solidFill>
              </a:rPr>
              <a:t>3- النتائج والمناقشة 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193" y="620688"/>
            <a:ext cx="2730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977082"/>
            <a:ext cx="88582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188453"/>
              </p:ext>
            </p:extLst>
          </p:nvPr>
        </p:nvGraphicFramePr>
        <p:xfrm>
          <a:off x="304800" y="1882080"/>
          <a:ext cx="847407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5" imgW="6092586" imgH="4223630" progId="Word.Document.12">
                  <p:embed/>
                </p:oleObj>
              </mc:Choice>
              <mc:Fallback>
                <p:oleObj name="Document" r:id="rId5" imgW="6092586" imgH="4223630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82080"/>
                        <a:ext cx="8474075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2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144" y="188640"/>
            <a:ext cx="3020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المساحة </a:t>
            </a:r>
            <a:r>
              <a:rPr lang="ar-IQ" sz="2400" b="1" dirty="0"/>
              <a:t>الورقية ( سم</a:t>
            </a:r>
            <a:r>
              <a:rPr lang="ar-IQ" sz="2400" b="1" baseline="30000" dirty="0"/>
              <a:t>2</a:t>
            </a:r>
            <a:r>
              <a:rPr lang="ar-IQ" sz="2400" b="1" dirty="0"/>
              <a:t> 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21" y="652767"/>
            <a:ext cx="8637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جدول ( </a:t>
            </a:r>
            <a:r>
              <a:rPr lang="ar-IQ" sz="2400" dirty="0" smtClean="0"/>
              <a:t>2 </a:t>
            </a:r>
            <a:r>
              <a:rPr lang="ar-IQ" sz="2400" dirty="0"/>
              <a:t>) تأثير اضافة حامض الهيوميك والتسميد الورقي بالبوتاسيوم و التداخل بينهما في متوسط المساحة الورقية ( سم</a:t>
            </a:r>
            <a:r>
              <a:rPr lang="ar-IQ" sz="2400" baseline="30000" dirty="0"/>
              <a:t>2</a:t>
            </a:r>
            <a:r>
              <a:rPr lang="ar-IQ" sz="2400" dirty="0"/>
              <a:t> ) لنبات الذرة الصفراء 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774603"/>
              </p:ext>
            </p:extLst>
          </p:nvPr>
        </p:nvGraphicFramePr>
        <p:xfrm>
          <a:off x="251521" y="1484784"/>
          <a:ext cx="8634046" cy="5556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3" imgW="6092586" imgH="4215697" progId="Word.Document.12">
                  <p:embed/>
                </p:oleObj>
              </mc:Choice>
              <mc:Fallback>
                <p:oleObj name="Document" r:id="rId3" imgW="6092586" imgH="42156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1" y="1484784"/>
                        <a:ext cx="8634046" cy="5556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59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9912" y="188640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 smtClean="0"/>
              <a:t>_ دليل </a:t>
            </a:r>
            <a:r>
              <a:rPr lang="ar-IQ" sz="2400" b="1" dirty="0"/>
              <a:t>الكلوروفيل في الاوراق ( وحدة </a:t>
            </a:r>
            <a:r>
              <a:rPr lang="en-US" sz="2400" b="1" dirty="0"/>
              <a:t>SPAD</a:t>
            </a:r>
            <a:r>
              <a:rPr lang="ar-IQ" sz="2400" b="1" dirty="0"/>
              <a:t> 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38200" y="764703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جدول ( </a:t>
            </a:r>
            <a:r>
              <a:rPr lang="ar-IQ" sz="2400" dirty="0" smtClean="0"/>
              <a:t>3 </a:t>
            </a:r>
            <a:r>
              <a:rPr lang="ar-IQ" sz="2400" dirty="0"/>
              <a:t>) تأثير اضافة حامض الهيوميك و التسميد الورقي بالبوتاسيوم و التداخل بينهما في متوسط  دليل الكلوروفيل ( وحدة </a:t>
            </a:r>
            <a:r>
              <a:rPr lang="en-US" sz="2400" dirty="0"/>
              <a:t>SPAD</a:t>
            </a:r>
            <a:r>
              <a:rPr lang="ar-IQ" sz="2400" dirty="0"/>
              <a:t> ) في نبات الذرة الصفراء .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507505"/>
              </p:ext>
            </p:extLst>
          </p:nvPr>
        </p:nvGraphicFramePr>
        <p:xfrm>
          <a:off x="238200" y="1700808"/>
          <a:ext cx="8658845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3" imgW="6092586" imgH="4400336" progId="Word.Document.12">
                  <p:embed/>
                </p:oleObj>
              </mc:Choice>
              <mc:Fallback>
                <p:oleObj name="Document" r:id="rId3" imgW="6092586" imgH="44003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200" y="1700808"/>
                        <a:ext cx="8658845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5300" y="260647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وزن </a:t>
            </a:r>
            <a:r>
              <a:rPr lang="ar-IQ" sz="2400" b="1" dirty="0"/>
              <a:t>500 حبة ( غم 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79513" y="738629"/>
            <a:ext cx="8671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جدول </a:t>
            </a:r>
            <a:r>
              <a:rPr lang="ar-IQ" sz="2400" dirty="0" smtClean="0"/>
              <a:t>(4) </a:t>
            </a:r>
            <a:r>
              <a:rPr lang="ar-IQ" sz="2400" dirty="0"/>
              <a:t>تأثير اضافة حامض الهيوميك و التسميد الورقي بالبوتاسيوم و التداخل بينهما في متوسط وزن 500 حبة ( غم ) لنبات الذرة الصفراء 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201102"/>
              </p:ext>
            </p:extLst>
          </p:nvPr>
        </p:nvGraphicFramePr>
        <p:xfrm>
          <a:off x="395536" y="1556792"/>
          <a:ext cx="8455265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3" imgW="6092586" imgH="4400336" progId="Word.Document.12">
                  <p:embed/>
                </p:oleObj>
              </mc:Choice>
              <mc:Fallback>
                <p:oleObj name="Document" r:id="rId3" imgW="6092586" imgH="44003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556792"/>
                        <a:ext cx="8455265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87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8024" y="260648"/>
            <a:ext cx="4115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حاصل </a:t>
            </a:r>
            <a:r>
              <a:rPr lang="ar-IQ" sz="2400" b="1" dirty="0"/>
              <a:t>النبات الواحد ( غم . نبات</a:t>
            </a:r>
            <a:r>
              <a:rPr lang="ar-IQ" sz="2400" b="1" baseline="30000" dirty="0"/>
              <a:t>-1</a:t>
            </a:r>
            <a:r>
              <a:rPr lang="ar-IQ" sz="2400" b="1" dirty="0"/>
              <a:t> 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21" y="738630"/>
            <a:ext cx="8651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جدول </a:t>
            </a:r>
            <a:r>
              <a:rPr lang="ar-IQ" sz="2400" dirty="0" smtClean="0"/>
              <a:t>(5) </a:t>
            </a:r>
            <a:r>
              <a:rPr lang="ar-IQ" sz="2400" dirty="0"/>
              <a:t>تأثير اضافة حامض الهيوميك و التسميد الورقي بالبوتاسيوم و التداخل بينهما في متوسط حاصل النبات الواحد ( غم . نبات</a:t>
            </a:r>
            <a:r>
              <a:rPr lang="ar-IQ" sz="2400" baseline="30000" dirty="0"/>
              <a:t>-1</a:t>
            </a:r>
            <a:r>
              <a:rPr lang="ar-IQ" sz="2400" dirty="0"/>
              <a:t> ) في نبات الذرة الصفراء 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607434"/>
              </p:ext>
            </p:extLst>
          </p:nvPr>
        </p:nvGraphicFramePr>
        <p:xfrm>
          <a:off x="467544" y="1628800"/>
          <a:ext cx="8347766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cument" r:id="rId3" imgW="6092586" imgH="4187207" progId="Word.Document.12">
                  <p:embed/>
                </p:oleObj>
              </mc:Choice>
              <mc:Fallback>
                <p:oleObj name="Document" r:id="rId3" imgW="6092586" imgH="41872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28800"/>
                        <a:ext cx="8347766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1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260648"/>
            <a:ext cx="4754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النسبة </a:t>
            </a:r>
            <a:r>
              <a:rPr lang="ar-IQ" sz="2400" b="1" dirty="0"/>
              <a:t>المئوية للبروتين في الحبوب ( % 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79512" y="724775"/>
            <a:ext cx="8715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الجدول </a:t>
            </a:r>
            <a:r>
              <a:rPr lang="ar-IQ" sz="2400" dirty="0" smtClean="0"/>
              <a:t>(6) </a:t>
            </a:r>
            <a:r>
              <a:rPr lang="ar-IQ" sz="2400" dirty="0"/>
              <a:t>تأثير اضافة حامض الهيوميك و التسميد الورقي بالبوتاسيوم و التداخل بينهما في متوسط النسبة المئوية للبروتين في الحبوب ( % ) لنبات الذرة الصفراء .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895292"/>
              </p:ext>
            </p:extLst>
          </p:nvPr>
        </p:nvGraphicFramePr>
        <p:xfrm>
          <a:off x="244475" y="1600200"/>
          <a:ext cx="8564563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Document" r:id="rId3" imgW="6092586" imgH="4400336" progId="Word.Document.12">
                  <p:embed/>
                </p:oleObj>
              </mc:Choice>
              <mc:Fallback>
                <p:oleObj name="Document" r:id="rId3" imgW="6092586" imgH="44003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475" y="1600200"/>
                        <a:ext cx="8564563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515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92280" y="260648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4- الاستنتاجات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21" y="983625"/>
            <a:ext cx="86316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استخدام مستويات التسميد الارضي بحامض الهيوميك ادى الى زيادة معنوية في صفات النمو و الحاصل و النوعية لنبات الذرة الصفراء.</a:t>
            </a:r>
            <a:endParaRPr lang="en-US" sz="2400" dirty="0"/>
          </a:p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ان حامض الهيوميك يعمل على تسريع عملية امتصاص العناصر الغذائية لذلك فان اضافته تؤدي الى التقليل من اضافة النيتروجين و الفسفور و البوتاسيوم.</a:t>
            </a:r>
            <a:endParaRPr lang="en-US" sz="2400" dirty="0"/>
          </a:p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اضافة حامض الهيوميك بالمستوى 2غم. م</a:t>
            </a:r>
            <a:r>
              <a:rPr lang="ar-IQ" sz="2400" baseline="30000" dirty="0"/>
              <a:t>-2</a:t>
            </a:r>
            <a:r>
              <a:rPr lang="ar-IQ" sz="2400" dirty="0"/>
              <a:t> قد حقق اعلى متوسط لجميع الصفات المدروسة قياسا بمعاملة المقارنة.</a:t>
            </a:r>
            <a:endParaRPr lang="en-US" sz="2400" dirty="0"/>
          </a:p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ان التسميد الورقي بالبوتاسيوم ادى الى حدوث استجابة معنوية في جميع الصفات المدروسة لنبات الذرة الصفراء مع الزيادة في تراكيز رش البوتاسيوم.</a:t>
            </a:r>
            <a:endParaRPr lang="en-US" sz="2400" dirty="0"/>
          </a:p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افضل توليفة سمادية تم الحصول عليها هي معاملة التداخل 2غم. م</a:t>
            </a:r>
            <a:r>
              <a:rPr lang="ar-IQ" sz="2400" baseline="30000" dirty="0"/>
              <a:t>-2</a:t>
            </a:r>
            <a:r>
              <a:rPr lang="ar-IQ" sz="2400" dirty="0"/>
              <a:t> هيوميك × 3000 ملغم </a:t>
            </a:r>
            <a:r>
              <a:rPr lang="en-US" sz="2400" dirty="0"/>
              <a:t>K</a:t>
            </a:r>
            <a:r>
              <a:rPr lang="ar-IQ" sz="2400" dirty="0"/>
              <a:t> . لتر </a:t>
            </a:r>
            <a:r>
              <a:rPr lang="ar-IQ" sz="2400" baseline="30000" dirty="0"/>
              <a:t>-1</a:t>
            </a:r>
            <a:r>
              <a:rPr lang="ar-IQ" sz="2400" dirty="0"/>
              <a:t> , اذ اعطت اعلى متوسط في ارتفاع النبات و عدد الاوراق و قطر الساق و المساحة الورقية و الوزن الجاف و دليل الكلوروفيل و طول العرنوص و عدد الحبوب بالعرنوص و وزن 500 حبة و </a:t>
            </a:r>
            <a:r>
              <a:rPr lang="ar-IQ" sz="2400" dirty="0" smtClean="0"/>
              <a:t>حاصل </a:t>
            </a:r>
            <a:r>
              <a:rPr lang="ar-IQ" sz="2400" dirty="0"/>
              <a:t>النبات الواحد و الحاصل الكلي و نسبة البروتين في الحبوب قياسا بمعاملة المقارنة.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3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80312" y="260648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5- التوصيات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4804" y="1052736"/>
            <a:ext cx="8701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نوصي باستخدام حامض الهيوميك بديلا عن الاسمدة العضوية و الكيميائية الملوثة للبيئة.</a:t>
            </a:r>
            <a:endParaRPr lang="en-US" sz="2400" dirty="0"/>
          </a:p>
          <a:p>
            <a:pPr marL="285750" lvl="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نوصي باستخدام التسميد الورقي للاسمدة التي تعد مكملا للتسميد الارضي و غير مكلفة اقتصاديا .</a:t>
            </a:r>
            <a:endParaRPr lang="en-US" sz="2400" dirty="0"/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ar-IQ" sz="2400" dirty="0"/>
              <a:t>استخدام مستويات اخرى من حامض الهيوميك ولعدد من المحاصيل المختلفة و لا سيما اضافته مع البوتاسيوم من اجل الحصول على نتائج افضل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3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2428196"/>
            <a:ext cx="50513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شكر</a:t>
            </a:r>
            <a:r>
              <a:rPr lang="ar-IQ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</a:t>
            </a:r>
            <a:r>
              <a:rPr lang="ar-IQ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لأصغائكم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6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97593" y="260648"/>
            <a:ext cx="3456384" cy="17281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1800" i="1" dirty="0" smtClean="0">
                <a:solidFill>
                  <a:schemeClr val="bg1">
                    <a:lumMod val="95000"/>
                  </a:schemeClr>
                </a:solidFill>
              </a:rPr>
              <a:t>وزارة التعليم العالي والبحث العلمي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IQ" sz="1800" i="1" dirty="0" smtClean="0">
                <a:solidFill>
                  <a:schemeClr val="bg1">
                    <a:lumMod val="95000"/>
                  </a:schemeClr>
                </a:solidFill>
              </a:rPr>
              <a:t>جامعة ديالى 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IQ" sz="1800" i="1" dirty="0" smtClean="0">
                <a:solidFill>
                  <a:schemeClr val="bg1">
                    <a:lumMod val="95000"/>
                  </a:schemeClr>
                </a:solidFill>
              </a:rPr>
              <a:t>كلية التربية للعلوم الصرفة 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IQ" sz="1800" i="1" dirty="0" smtClean="0">
                <a:solidFill>
                  <a:schemeClr val="bg1">
                    <a:lumMod val="95000"/>
                  </a:schemeClr>
                </a:solidFill>
              </a:rPr>
              <a:t>علوم الحياة 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IQ" sz="1800" i="1" dirty="0" smtClean="0">
                <a:solidFill>
                  <a:schemeClr val="bg1">
                    <a:lumMod val="95000"/>
                  </a:schemeClr>
                </a:solidFill>
              </a:rPr>
              <a:t>الدراسات العليا / ماجستير</a:t>
            </a:r>
            <a:endParaRPr 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صورة 4" descr="D:\تنزيل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619885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945036"/>
            <a:ext cx="7772400" cy="3652316"/>
          </a:xfrm>
        </p:spPr>
        <p:txBody>
          <a:bodyPr>
            <a:normAutofit/>
          </a:bodyPr>
          <a:lstStyle/>
          <a:p>
            <a:pPr rtl="1"/>
            <a:r>
              <a:rPr lang="ar-IQ" sz="1800" dirty="0" smtClean="0"/>
              <a:t>الالالاالاار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98884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تأثير اضافة حامض الهيوميك والت</a:t>
            </a:r>
            <a:r>
              <a:rPr lang="ar-IQ" sz="3600" b="1" dirty="0">
                <a:solidFill>
                  <a:srgbClr val="FF0000"/>
                </a:solidFill>
              </a:rPr>
              <a:t>سميد</a:t>
            </a:r>
            <a:r>
              <a:rPr lang="ar-SA" sz="3600" b="1" dirty="0">
                <a:solidFill>
                  <a:srgbClr val="FF0000"/>
                </a:solidFill>
              </a:rPr>
              <a:t> الورقي </a:t>
            </a:r>
            <a:r>
              <a:rPr lang="ar-SA" sz="3600" b="1" dirty="0" smtClean="0">
                <a:solidFill>
                  <a:srgbClr val="FF0000"/>
                </a:solidFill>
              </a:rPr>
              <a:t>بالبوتاسيوم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ar-SA" sz="3600" b="1" dirty="0">
                <a:solidFill>
                  <a:srgbClr val="FF0000"/>
                </a:solidFill>
              </a:rPr>
              <a:t>في نمو وحاصل نبات الذرة الصفراء</a:t>
            </a:r>
            <a:r>
              <a:rPr lang="ar-IQ" sz="3600" b="1" dirty="0">
                <a:solidFill>
                  <a:srgbClr val="FF0000"/>
                </a:solidFill>
              </a:rPr>
              <a:t/>
            </a:r>
            <a:br>
              <a:rPr lang="ar-IQ" sz="3600" b="1" dirty="0">
                <a:solidFill>
                  <a:srgbClr val="FF0000"/>
                </a:solidFill>
              </a:rPr>
            </a:br>
            <a:r>
              <a:rPr lang="ar-IQ" sz="3600" b="1" dirty="0"/>
              <a:t> رسالة ماجستير مقدمة من قبل الطالب          </a:t>
            </a:r>
            <a:r>
              <a:rPr lang="ar-IQ" sz="3600" b="1" dirty="0" smtClean="0"/>
              <a:t> </a:t>
            </a:r>
            <a:r>
              <a:rPr lang="ar-IQ" sz="3600" b="1" dirty="0"/>
              <a:t>عدي صلاح مهدي</a:t>
            </a:r>
            <a:r>
              <a:rPr lang="en-US" sz="3600" b="1" dirty="0"/>
              <a:t>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3600" b="1" dirty="0" smtClean="0"/>
              <a:t> </a:t>
            </a:r>
            <a:r>
              <a:rPr lang="ar-SA" sz="3600" b="1" dirty="0"/>
              <a:t>بإشراف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SA" sz="3600" b="1" dirty="0"/>
              <a:t>  </a:t>
            </a:r>
            <a:r>
              <a:rPr lang="ar-SA" sz="3600" b="1" dirty="0" smtClean="0"/>
              <a:t>الاستاذ </a:t>
            </a:r>
            <a:r>
              <a:rPr lang="ar-SA" sz="3600" b="1" dirty="0"/>
              <a:t>الدكتور</a:t>
            </a: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/>
              <a:t>   </a:t>
            </a:r>
            <a:r>
              <a:rPr lang="ar-IQ" sz="3600" b="1" dirty="0" smtClean="0"/>
              <a:t> </a:t>
            </a:r>
            <a:r>
              <a:rPr lang="ar-SA" sz="3600" b="1" dirty="0"/>
              <a:t>نجم عبدالله جمعة الزبيدي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1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24328" y="332654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IQ" sz="2400" b="1" dirty="0" smtClean="0"/>
              <a:t>1- المقدمة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19" y="908720"/>
            <a:ext cx="8629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400" dirty="0"/>
              <a:t> </a:t>
            </a:r>
            <a:r>
              <a:rPr lang="ar-IQ" sz="2400" dirty="0"/>
              <a:t>يعد نبات الذرة الصفراء </a:t>
            </a:r>
            <a:r>
              <a:rPr lang="en-US" sz="2400" dirty="0"/>
              <a:t>(</a:t>
            </a:r>
            <a:r>
              <a:rPr lang="en-US" sz="2400" i="1" dirty="0" err="1"/>
              <a:t>Zea</a:t>
            </a:r>
            <a:r>
              <a:rPr lang="en-US" sz="2400" i="1" dirty="0"/>
              <a:t> mays </a:t>
            </a:r>
            <a:r>
              <a:rPr lang="en-US" sz="2400" dirty="0"/>
              <a:t>L. )</a:t>
            </a:r>
            <a:r>
              <a:rPr lang="ar-IQ" sz="2400" dirty="0"/>
              <a:t> من اهم محاصيل الحبوب التي تعود الى العائلة النجيلية (</a:t>
            </a:r>
            <a:r>
              <a:rPr lang="en-US" sz="2400" dirty="0" err="1"/>
              <a:t>poaceae</a:t>
            </a:r>
            <a:r>
              <a:rPr lang="ar-IQ" sz="2400" dirty="0"/>
              <a:t>)، اذ تاتي بالترتيب الثالث بعد نباتي الحنطة و الرز في الاهمية من حيث المساحة والانتاج نظرا الى تعدد استعمالاتها في تغذية الانسان والحيوان, وتدخل في العديد من المجالات الصناعية </a:t>
            </a:r>
            <a:r>
              <a:rPr lang="ar-IQ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51519" y="2494226"/>
            <a:ext cx="86293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400" dirty="0"/>
              <a:t> </a:t>
            </a:r>
            <a:r>
              <a:rPr lang="ar-IQ" sz="2400" dirty="0"/>
              <a:t>ان استعمال الاسمدة العضوية بشكل متقن وكفوء يضمن استمرارية الانتاج العالي للمحاصيل لانها تعمل على تحسين خواص التربة و زيادة  نمو وتطور الجذور فضلا عن زيادة نشاط الاحياء الدقيقة المهمة في </a:t>
            </a:r>
            <a:r>
              <a:rPr lang="ar-IQ" sz="2400" dirty="0" smtClean="0"/>
              <a:t>التربة. </a:t>
            </a:r>
            <a:r>
              <a:rPr lang="ar-IQ" sz="2400" dirty="0"/>
              <a:t>تؤدي المواد العضوية المضافة الى التربة الى تحسين الخواص الفيزيائية لها ،  اذ تعمل على تحسين بناء التربة وتزيد من ثبات تجمعاتها ومن قابليتها على الاحتفاظ بالماء . تعد المادة العضوية بمثابة المصدر الرئيسي لعدد من العناصر الغذائية الضرورية في تغذية </a:t>
            </a:r>
            <a:r>
              <a:rPr lang="ar-IQ" sz="2400" dirty="0" smtClean="0"/>
              <a:t>النبات. </a:t>
            </a:r>
            <a:r>
              <a:rPr lang="ar-IQ" sz="2400" dirty="0"/>
              <a:t>يعمل حامض الهيوميك بعد اضافته الى التربة على زيادة الامتصاص للعناصر الغذائية من قبل </a:t>
            </a:r>
            <a:r>
              <a:rPr lang="ar-IQ" sz="2400" dirty="0" smtClean="0"/>
              <a:t>النبات،  </a:t>
            </a:r>
            <a:r>
              <a:rPr lang="ar-IQ" sz="2400" dirty="0"/>
              <a:t>ويعمل حامض الهيوميك كوسط ناقل للعناصر الغذائية من التربة الى النبات ، اذ يؤثر على نمو النبات من خلال تأثيره على زيادة نمو المجموع الجذري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67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 تعد التغذية الورقية </a:t>
            </a:r>
            <a:r>
              <a:rPr lang="en-US" sz="2400" dirty="0"/>
              <a:t>Foliar Feeding </a:t>
            </a:r>
            <a:r>
              <a:rPr lang="ar-IQ" sz="2400" dirty="0"/>
              <a:t> احدى الطرائق السريعة وذات الكفاءة العالية في سد حاجة النبات من المتطلبات الغذائية ، وتتمثل برش الجزء او المجموع الخضري للنبات بالمحلول المحفز الحاوي على العناصر الغذائية الضرورية ولعدة مرات ، اذ تعد احدى الوسائل المهمة لتجهيز النبات بالعناصر الغذائية وتقوم بتوفير ما يتطلبه النبات خلال الفترات الحساسة والحرجة من النمو التي لا تستطيع الجذور الايفاء بها ، فضلا عن تقليل فقدان الطاقة المستهلكة لانتقال بعض الايونات المهمة داخل </a:t>
            </a:r>
            <a:r>
              <a:rPr lang="ar-IQ" sz="2400" dirty="0" smtClean="0"/>
              <a:t>النبات. </a:t>
            </a:r>
            <a:r>
              <a:rPr lang="ar-IQ" sz="2400" dirty="0"/>
              <a:t>ولغرض زيادة انتاج محصول الذرة الصفراء فمن الضروري ادخال التقنيات الزراعية الحديثة والمتمثلة بالتسميد الورقي ، اي اضافة السماد السائل الى النبات عن طريق رش الاوراق والاجزاء الخضرية الاخرى للنبات ، اذ تعد عملية التغذية الورقية عملية مكملة للتسميد او الاضافة الارضية وتؤدي الى زيادة نشاط ونمو النبات وتحسين نوعية الحاصل.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70489" y="404630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يعد البوتاسيوم احد العناصر الغذائية ذات التأثير الواضح في الانتاج الزراعي من ناحية كمية الانتاج ونوعيته ، اذ يعد احد المغذيات الكبرى التي تلعب دورا اساسيا في نمو النبات وتطوره ، وله عدد من الوظائف داخل الجسم النباتي متمثلا بتنظيم الجهد الاوزموزي وزيادة فعالية ومقاومة المحاصيل الحقلية للظروف المناخية الصعبة ، ويعمل على زيادة الامتصاص للعناصر الغذائية ، ويقوم بتنظيم عملية التنفس من خلال السيطرة على انتظام عملية فتح وغلق الثغور ، وتحفيزه لعدد من الانزيمات الضرورية لنمو النبات وعملية تكوين الكاربوهيدرات ونقلها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22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32" y="872889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2400" dirty="0" smtClean="0"/>
              <a:t>_ دراسة </a:t>
            </a:r>
            <a:r>
              <a:rPr lang="ar-IQ" sz="2400" dirty="0"/>
              <a:t>تأثير الاضافة الارضية لمستويات  من حامض الهيوميك في صفات نمو وحاصل نبات الذرة الصفراء . </a:t>
            </a:r>
            <a:endParaRPr lang="en-US" sz="2400" dirty="0"/>
          </a:p>
          <a:p>
            <a:pPr lvl="0" algn="just" rtl="1"/>
            <a:r>
              <a:rPr lang="ar-IQ" sz="2400" dirty="0" smtClean="0"/>
              <a:t>_ دراسة </a:t>
            </a:r>
            <a:r>
              <a:rPr lang="ar-IQ" sz="2400" dirty="0"/>
              <a:t>تأثير رش مستويات من التغذية الورقية بالبوتاسيوم في صفات نمو وحاصل نبات الذرة الصفراء .</a:t>
            </a:r>
            <a:endParaRPr lang="en-US" sz="2400" dirty="0"/>
          </a:p>
          <a:p>
            <a:pPr algn="just" rtl="1"/>
            <a:r>
              <a:rPr lang="ar-IQ" sz="2400" dirty="0" smtClean="0"/>
              <a:t>_ تحديد </a:t>
            </a:r>
            <a:r>
              <a:rPr lang="ar-IQ" sz="2400" dirty="0"/>
              <a:t>افضل توليفة سمادية من حامض الهيوميك والبوتاسيوم التي تعطي افضل نمو وحاصل لنبات الذرة الصفراء 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90453" y="395913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2400" b="1" dirty="0" smtClean="0"/>
              <a:t> - الهدف من البحث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6158008" y="3223688"/>
            <a:ext cx="2757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2- المواد </a:t>
            </a:r>
            <a:r>
              <a:rPr lang="ar-IQ" sz="2400" b="1" dirty="0"/>
              <a:t>و طرائق العمل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164288" y="3685353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/>
              <a:t>- موقع التجربة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95536" y="4350327"/>
            <a:ext cx="84285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نفذت تجربة حقلية عاملية في حقل زراعي تابع لناحية السلام التي تقع على مسافة 30 كم شمال شرق مدينة بعقوبة / محافظة ديالى خلال الموسم الخريفي للعام 2015 في تربة ذات نسجة مزيجة طينية </a:t>
            </a:r>
            <a:r>
              <a:rPr lang="en-US" sz="2400" dirty="0"/>
              <a:t>Clay loam </a:t>
            </a:r>
            <a:r>
              <a:rPr lang="ar-IQ" sz="2400" dirty="0"/>
              <a:t> بهدف دراسة تأثير اضافة حامض الهيوميك الى التربة و التسميد الورقي بالبوتاسيوم في نمو و حاصل نبات الذرة الصفراء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6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6714" y="271914"/>
            <a:ext cx="1718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تحليل </a:t>
            </a:r>
            <a:r>
              <a:rPr lang="ar-IQ" sz="2400" b="1" dirty="0"/>
              <a:t>التربة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20" y="67565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400" dirty="0"/>
              <a:t> </a:t>
            </a:r>
            <a:r>
              <a:rPr lang="ar-IQ" sz="2400" dirty="0"/>
              <a:t>تم اخذ عينات عشوائية من مناطق مختلفة من تربة الحقل لغرض تحليلها مختبريا و من العمق </a:t>
            </a:r>
            <a:r>
              <a:rPr lang="en-US" sz="2400" dirty="0" smtClean="0"/>
              <a:t>)</a:t>
            </a:r>
            <a:r>
              <a:rPr lang="ar-IQ" sz="2400" dirty="0" smtClean="0"/>
              <a:t> </a:t>
            </a:r>
            <a:r>
              <a:rPr lang="ar-IQ" sz="2400" dirty="0"/>
              <a:t>0 – 30 ) سم قبل اجراء عملية الزراعة و التسميد ، و تم تجفيفها هوائيا ثم طحنت و نعمت و مررت خلال منخل قطر فتحاته 2 ملم ، تم مزج العينات بصورة جيدة لضمان تجانسها و اخذت منها عينة مركبة واحدة لغرض تقدير الصفات الفيزيائية و الكيميائية للتربة في مختبر قسم علوم التربة و الموارد المائية التابع لكلية الزراعة / جامعة ديالى و مختبر قسم علوم التربة و الموارد المائية في كلية الزراعة / جامعة </a:t>
            </a:r>
            <a:r>
              <a:rPr lang="ar-IQ" sz="2400" dirty="0" smtClean="0"/>
              <a:t>بغداد.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909245" y="2983974"/>
            <a:ext cx="1983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تصميم </a:t>
            </a:r>
            <a:r>
              <a:rPr lang="ar-IQ" sz="2400" b="1" dirty="0"/>
              <a:t>التجربة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95536" y="3445639"/>
            <a:ext cx="8352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نفذت تجربة عاملية حسب نظام تصميم القطاعات العشوائية الكاملة ( </a:t>
            </a:r>
            <a:r>
              <a:rPr lang="en-US" sz="2400" dirty="0"/>
              <a:t>R.C.B.D </a:t>
            </a:r>
            <a:r>
              <a:rPr lang="ar-IQ" sz="2400" dirty="0"/>
              <a:t>)  </a:t>
            </a:r>
            <a:r>
              <a:rPr lang="en-US" sz="2400" dirty="0"/>
              <a:t>Randomized Complete Block Design</a:t>
            </a:r>
            <a:r>
              <a:rPr lang="ar-IQ" sz="2400" dirty="0"/>
              <a:t> </a:t>
            </a:r>
            <a:r>
              <a:rPr lang="ar-IQ" sz="2400" dirty="0" smtClean="0"/>
              <a:t>و </a:t>
            </a:r>
            <a:r>
              <a:rPr lang="ar-IQ" sz="2400" dirty="0"/>
              <a:t>بثلاثة مكررات و كانت مساحة الوحدة التجريبية الواحدة  6 م</a:t>
            </a:r>
            <a:r>
              <a:rPr lang="ar-IQ" sz="2400" baseline="30000" dirty="0"/>
              <a:t>2</a:t>
            </a:r>
            <a:r>
              <a:rPr lang="ar-IQ" sz="2400" dirty="0"/>
              <a:t> بطول 2 م و عرض 3 م ، و يوجد في داخل كل وحدة تجريبية 4 خطوط </a:t>
            </a:r>
            <a:r>
              <a:rPr lang="ar-IQ" sz="2400" dirty="0" smtClean="0"/>
              <a:t> </a:t>
            </a:r>
            <a:r>
              <a:rPr lang="ar-IQ" sz="2400" dirty="0"/>
              <a:t>عملت يدويا ، المسافة بين خط و اخر 75 سم و بين جورة و اخرى 30 سم و بكثافة نباتية  46666 نبات . </a:t>
            </a:r>
            <a:r>
              <a:rPr lang="ar-IQ" sz="2400" dirty="0" smtClean="0"/>
              <a:t>هـ</a:t>
            </a:r>
            <a:r>
              <a:rPr lang="ar-IQ" sz="2400" baseline="30000" dirty="0" smtClean="0"/>
              <a:t>-1</a:t>
            </a:r>
            <a:r>
              <a:rPr lang="ar-IQ" sz="2400" dirty="0" smtClean="0"/>
              <a:t>، </a:t>
            </a:r>
            <a:r>
              <a:rPr lang="ar-IQ" sz="2400" dirty="0"/>
              <a:t>تركت مسافة 2 م بين قطاع و اخر و 1 م بين كل وحدة تجريبية و اخرى لتلافي حدوث تداخل بين المعاملات كأنتقال الاسمدة عند الرش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73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0232" y="188640"/>
            <a:ext cx="2268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العمليات </a:t>
            </a:r>
            <a:r>
              <a:rPr lang="ar-IQ" sz="2400" b="1" dirty="0"/>
              <a:t>الزراعية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20" y="1028343"/>
            <a:ext cx="86772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تمت تهيئة الارض المخصصة للزراعة و ذلك بحراثتها بالمحراث المطرحي القلاب و لمرتين متعامدتين بعمق 30 </a:t>
            </a:r>
            <a:r>
              <a:rPr lang="ar-IQ" sz="2400" dirty="0" smtClean="0"/>
              <a:t>سم.  </a:t>
            </a:r>
            <a:r>
              <a:rPr lang="ar-IQ" sz="2400" dirty="0"/>
              <a:t>نعمت بأستخدام الامشاط القرصية و سويت و عدلت لملائمة </a:t>
            </a:r>
            <a:r>
              <a:rPr lang="ar-IQ" sz="2400" dirty="0" smtClean="0"/>
              <a:t>البذور. </a:t>
            </a:r>
            <a:r>
              <a:rPr lang="ar-IQ" sz="2400" dirty="0"/>
              <a:t>تم مكافحة الادغال بمبيد الاترازين 50 % مادة فعالة قبل الزراعة رشا على التربة بمقدار 1 كغم . دونم</a:t>
            </a:r>
            <a:r>
              <a:rPr lang="ar-IQ" sz="2400" baseline="30000" dirty="0"/>
              <a:t>-1</a:t>
            </a:r>
            <a:r>
              <a:rPr lang="ar-IQ" sz="2400" dirty="0"/>
              <a:t> مخلوطا مع 50 لتر ماء . </a:t>
            </a:r>
            <a:r>
              <a:rPr lang="ar-IQ" sz="2400" dirty="0" smtClean="0"/>
              <a:t>دونم</a:t>
            </a:r>
            <a:r>
              <a:rPr lang="ar-IQ" sz="2400" baseline="30000" dirty="0" smtClean="0"/>
              <a:t>-1</a:t>
            </a:r>
            <a:r>
              <a:rPr lang="ar-IQ" sz="2400" dirty="0" smtClean="0"/>
              <a:t>، </a:t>
            </a:r>
            <a:r>
              <a:rPr lang="ar-IQ" sz="2400" dirty="0"/>
              <a:t>تم تسميد تربة الحقل و بشكل متماثل لجميع الوحدات التجريبية في نفس الوقت بسماد اليوريا كمصدر للنتروجين وبمتوسط 320 كغم .هـ</a:t>
            </a:r>
            <a:r>
              <a:rPr lang="ar-IQ" sz="2400" baseline="30000" dirty="0"/>
              <a:t>-1</a:t>
            </a:r>
            <a:r>
              <a:rPr lang="ar-IQ" sz="2400" dirty="0"/>
              <a:t> ( 46 % </a:t>
            </a:r>
            <a:r>
              <a:rPr lang="en-US" sz="2400" dirty="0"/>
              <a:t>N</a:t>
            </a:r>
            <a:r>
              <a:rPr lang="ar-IQ" sz="2400" dirty="0"/>
              <a:t> ) و بسماد السوبر فوسفات الثلاثي كمصدر للفسفور بمتوسط 120 كغم . هـ</a:t>
            </a:r>
            <a:r>
              <a:rPr lang="ar-IQ" sz="2400" baseline="30000" dirty="0"/>
              <a:t>-1</a:t>
            </a:r>
            <a:r>
              <a:rPr lang="ar-IQ" sz="2400" dirty="0"/>
              <a:t> ( 46 % </a:t>
            </a:r>
            <a:r>
              <a:rPr lang="en-US" sz="2400" dirty="0"/>
              <a:t>P2O5</a:t>
            </a:r>
            <a:r>
              <a:rPr lang="ar-IQ" sz="2400" dirty="0"/>
              <a:t> ) و بالبوتاسيوم بمتوسط 120 كغم . هـ</a:t>
            </a:r>
            <a:r>
              <a:rPr lang="ar-IQ" sz="2400" baseline="30000" dirty="0"/>
              <a:t>-1</a:t>
            </a:r>
            <a:r>
              <a:rPr lang="ar-IQ" sz="2400" dirty="0"/>
              <a:t> بهيئة سماد كبريتات البوتاسيوم ( 41.5 % </a:t>
            </a:r>
            <a:r>
              <a:rPr lang="en-US" sz="2400" dirty="0"/>
              <a:t>K</a:t>
            </a:r>
            <a:r>
              <a:rPr lang="ar-IQ" sz="2400" dirty="0"/>
              <a:t> ) ، تمت اضافة السماد الفوسفاتي كدفعة واحدة قبل الزراعة ، وتم اضافة سماد اليوريا والسماد البوتاسي على شكل دفعتين ، الدفعة الاولى بعد 21 يوما من الانبات و الدفعة الثانية بعد 30 يوما من الدفعة </a:t>
            </a:r>
            <a:r>
              <a:rPr lang="ar-IQ" sz="2400" dirty="0" smtClean="0"/>
              <a:t>الاولى.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3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2240" y="188640"/>
            <a:ext cx="2146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_ معاملات </a:t>
            </a:r>
            <a:r>
              <a:rPr lang="ar-IQ" sz="2400" b="1" dirty="0"/>
              <a:t>التجربة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1520" y="650305"/>
            <a:ext cx="86274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/>
              <a:t>تضمنت معاملات التجربة اضافة اربعة تراكيز من حامض الهيوميك </a:t>
            </a:r>
            <a:r>
              <a:rPr lang="ar-IQ" sz="2400" dirty="0" smtClean="0"/>
              <a:t>(0، </a:t>
            </a:r>
            <a:r>
              <a:rPr lang="ar-IQ" sz="2400" dirty="0"/>
              <a:t>0.5 ، </a:t>
            </a:r>
            <a:r>
              <a:rPr lang="ar-IQ" sz="2400" dirty="0" smtClean="0"/>
              <a:t>1، </a:t>
            </a:r>
            <a:r>
              <a:rPr lang="ar-IQ" sz="2400" dirty="0"/>
              <a:t>2 ) غم. م</a:t>
            </a:r>
            <a:r>
              <a:rPr lang="ar-IQ" sz="2400" baseline="30000" dirty="0"/>
              <a:t>-2</a:t>
            </a:r>
            <a:r>
              <a:rPr lang="ar-IQ" sz="2400" dirty="0"/>
              <a:t> الى التربة بأستعمال مادة عضوية على شكل حامض الهيوميك ( 80 % ) كعامل اول ، و العامل الثاني تضمن رش اربعة تراكيز من البوتاسيوم ( 0 ، 1000 ، 2000 ، 3000 ) ملغم </a:t>
            </a:r>
            <a:r>
              <a:rPr lang="en-US" sz="2400" dirty="0"/>
              <a:t>K</a:t>
            </a:r>
            <a:r>
              <a:rPr lang="ar-IQ" sz="2400" dirty="0"/>
              <a:t> . لتر</a:t>
            </a:r>
            <a:r>
              <a:rPr lang="ar-IQ" sz="2400" baseline="30000" dirty="0"/>
              <a:t>-1</a:t>
            </a:r>
            <a:r>
              <a:rPr lang="ar-IQ" sz="2400" dirty="0"/>
              <a:t> بهيئة كبريتات البوتاسيوم </a:t>
            </a:r>
            <a:r>
              <a:rPr lang="en-US" sz="2400" dirty="0"/>
              <a:t>K2SO4</a:t>
            </a:r>
            <a:r>
              <a:rPr lang="ar-IQ" sz="2400" dirty="0"/>
              <a:t> ( 41.5 % </a:t>
            </a:r>
            <a:r>
              <a:rPr lang="en-US" sz="2400" dirty="0"/>
              <a:t>K</a:t>
            </a:r>
            <a:r>
              <a:rPr lang="ar-IQ" sz="2400" dirty="0"/>
              <a:t> ) حتى البلل التام ، اذ بلغ عدد المعاملات  16 معاملة و بثلاث مكررات ليصبح عدد الوحدات التجريبية  48 وحدة تجريبية ، تمت الاضافة لحامض الهيوميك نثرا الى التربة </a:t>
            </a:r>
            <a:r>
              <a:rPr lang="ar-IQ" sz="2400" dirty="0" smtClean="0"/>
              <a:t>كدفعة واحدة بعد الانبات</a:t>
            </a:r>
            <a:r>
              <a:rPr lang="ar-IQ" sz="2400" dirty="0" smtClean="0"/>
              <a:t> </a:t>
            </a:r>
            <a:r>
              <a:rPr lang="ar-IQ" sz="2400" dirty="0"/>
              <a:t>و تمت اضافة المحاليل المغذية للبوتاسيوم بعد اذابتها بالماء و حساب تركيز كل عنصر بطريقة التغذية الورقية على الجزء الخضري للنبات حتى البلل التام في الصباح الباكر لتلافي الارتفاع في درجات الحرارة و بواقع ثلاث رشات خلال مرحلة النمو الخضري و التزهير و مليء الحبوب و ذلك باستخدام مرشة ظهرية سعة  16 لترا ، وتمت اضافة مادة ناشرة هي مسحوق الصابون السائل ( الزاهي ) بمقدار  1.5 سم</a:t>
            </a:r>
            <a:r>
              <a:rPr lang="ar-IQ" sz="2400" baseline="30000" dirty="0"/>
              <a:t>3</a:t>
            </a:r>
            <a:r>
              <a:rPr lang="ar-IQ" sz="2400" dirty="0"/>
              <a:t> لكل  10 لتر ماء مع المحاليل المغذية و لجميع الوحدات التجريبية لضمان البلل التام و تقليل الشد السطحي </a:t>
            </a:r>
            <a:r>
              <a:rPr lang="ar-IQ" sz="2400" dirty="0" smtClean="0"/>
              <a:t>للماء، </a:t>
            </a:r>
            <a:r>
              <a:rPr lang="ar-IQ" sz="2400" dirty="0"/>
              <a:t>اما معاملة المقارنة فقد تم رشها بالماء فقط مع اضافة المادة الناشرة ( الزاهي ) بالمقدار السابق نفسه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90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4208" y="260648"/>
            <a:ext cx="2252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- الصفات </a:t>
            </a:r>
            <a:r>
              <a:rPr lang="ar-IQ" sz="2400" b="1" dirty="0"/>
              <a:t>المدروسة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290320" y="1383159"/>
            <a:ext cx="2579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أ-صفات </a:t>
            </a:r>
            <a:r>
              <a:rPr lang="ar-IQ" sz="2400" b="1" dirty="0"/>
              <a:t>النمو الخضري 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127488" y="1772816"/>
            <a:ext cx="57423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IQ" sz="2400" dirty="0"/>
              <a:t>ارتفاع النبات ( سم ) </a:t>
            </a:r>
            <a:endParaRPr lang="en-US" sz="2400" dirty="0"/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IQ" sz="2400" dirty="0"/>
              <a:t>عدد الاوراق بالنبات ( ورقة . نبات</a:t>
            </a:r>
            <a:r>
              <a:rPr lang="ar-IQ" sz="2400" baseline="30000" dirty="0"/>
              <a:t>-1</a:t>
            </a:r>
            <a:r>
              <a:rPr lang="ar-IQ" sz="2400" dirty="0"/>
              <a:t> ) </a:t>
            </a:r>
            <a:endParaRPr lang="en-US" sz="2400" dirty="0"/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IQ" sz="2400" dirty="0"/>
              <a:t>قطر الساق ( ملم ) </a:t>
            </a:r>
            <a:endParaRPr lang="ar-IQ" sz="2400" dirty="0" smtClean="0"/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IQ" sz="2400" dirty="0"/>
              <a:t>المساحة الورقية ( سم</a:t>
            </a:r>
            <a:r>
              <a:rPr lang="ar-IQ" sz="2400" baseline="30000" dirty="0"/>
              <a:t>2</a:t>
            </a:r>
            <a:r>
              <a:rPr lang="ar-IQ" sz="2400" dirty="0"/>
              <a:t> ) </a:t>
            </a:r>
            <a:endParaRPr lang="en-US" sz="2400" dirty="0"/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IQ" sz="2400" dirty="0"/>
              <a:t>الوزن الجاف للمجموع الخضري ( غم ) </a:t>
            </a:r>
            <a:endParaRPr lang="en-US" sz="2400" dirty="0"/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IQ" sz="2400" dirty="0"/>
              <a:t>تقدير دليل الكلوروفيل في الاوراق ( وحدة  </a:t>
            </a:r>
            <a:r>
              <a:rPr lang="en-US" sz="2400" dirty="0"/>
              <a:t>SPAD</a:t>
            </a:r>
            <a:r>
              <a:rPr lang="ar-IQ" sz="2400" dirty="0"/>
              <a:t> ) </a:t>
            </a:r>
            <a:endParaRPr lang="en-US" sz="2400" dirty="0"/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73819" y="55216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/>
              <a:t>تم حساب الصفات التالية على اساس متوسط  10 نباتات تم اخذها عشوائيا من الخطين الوسطيين و من بين النباتات المحمية لكل وحدة تجريبية .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64162" y="4060815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ب - الصفات </a:t>
            </a:r>
            <a:r>
              <a:rPr lang="ar-IQ" sz="2400" b="1" dirty="0"/>
              <a:t>الكمية لنبات الذرة الصفراء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726160" y="4586352"/>
            <a:ext cx="5094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/>
              <a:t>طول العرنوص ( سم ) </a:t>
            </a:r>
            <a:endParaRPr lang="en-US" sz="2400" dirty="0"/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/>
              <a:t>عدد الحبوب . عرنوص</a:t>
            </a:r>
            <a:r>
              <a:rPr lang="ar-IQ" sz="2400" baseline="30000" dirty="0"/>
              <a:t>-1</a:t>
            </a:r>
            <a:r>
              <a:rPr lang="ar-IQ" sz="2400" dirty="0"/>
              <a:t>  </a:t>
            </a:r>
            <a:endParaRPr lang="en-US" sz="2400" dirty="0"/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/>
              <a:t>وزن  500 حبة ( غم )</a:t>
            </a:r>
            <a:endParaRPr lang="en-US" sz="2400" dirty="0"/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/>
              <a:t>حاصل الحبوب للنبات الواحد ( غم . نبات</a:t>
            </a:r>
            <a:r>
              <a:rPr lang="ar-IQ" sz="2400" baseline="30000" dirty="0"/>
              <a:t>-1</a:t>
            </a:r>
            <a:r>
              <a:rPr lang="ar-IQ" sz="2400" dirty="0"/>
              <a:t> ) </a:t>
            </a:r>
            <a:endParaRPr lang="en-US" sz="2400" dirty="0"/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IQ" sz="2400" dirty="0"/>
              <a:t>حاصل الحبوب الكلي ( طن . هـ</a:t>
            </a:r>
            <a:r>
              <a:rPr lang="ar-IQ" sz="2400" baseline="30000" dirty="0"/>
              <a:t>-1</a:t>
            </a:r>
            <a:r>
              <a:rPr lang="ar-IQ" sz="2400" dirty="0"/>
              <a:t> 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178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336</TotalTime>
  <Words>1656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Waveform</vt:lpstr>
      <vt:lpstr>Document</vt:lpstr>
      <vt:lpstr>PowerPoint Presentation</vt:lpstr>
      <vt:lpstr>الالالاالاار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اضافة حامض الهيوميك والتسميد الورقي بالبوتاسيوم  في نمو وحاصل نبات الذرة الصفراء</dc:title>
  <dc:creator>DR.Ahmed Saker 2o1O</dc:creator>
  <cp:lastModifiedBy>DR.Ahmed Saker 2o1O</cp:lastModifiedBy>
  <cp:revision>31</cp:revision>
  <dcterms:created xsi:type="dcterms:W3CDTF">2016-10-02T06:02:54Z</dcterms:created>
  <dcterms:modified xsi:type="dcterms:W3CDTF">2016-10-26T18:26:16Z</dcterms:modified>
</cp:coreProperties>
</file>